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134805631" r:id="rId13"/>
    <p:sldId id="2134805632" r:id="rId14"/>
    <p:sldId id="2134805633" r:id="rId15"/>
    <p:sldId id="2134805638" r:id="rId16"/>
    <p:sldId id="2076137126" r:id="rId17"/>
    <p:sldId id="2076137127" r:id="rId18"/>
    <p:sldId id="263" r:id="rId19"/>
    <p:sldId id="2134805556" r:id="rId20"/>
    <p:sldId id="2134805557" r:id="rId21"/>
    <p:sldId id="2076137131" r:id="rId22"/>
    <p:sldId id="2134805558" r:id="rId23"/>
    <p:sldId id="2076137132" r:id="rId24"/>
    <p:sldId id="2134805580" r:id="rId25"/>
    <p:sldId id="2076137141" r:id="rId26"/>
    <p:sldId id="2134805567" r:id="rId27"/>
    <p:sldId id="2134805568" r:id="rId28"/>
    <p:sldId id="2134805582" r:id="rId29"/>
    <p:sldId id="2134805577" r:id="rId30"/>
    <p:sldId id="2134805572" r:id="rId31"/>
    <p:sldId id="2134805575" r:id="rId32"/>
    <p:sldId id="2134805576" r:id="rId33"/>
    <p:sldId id="2134805574" r:id="rId34"/>
    <p:sldId id="2134805599" r:id="rId35"/>
    <p:sldId id="2134805597" r:id="rId36"/>
    <p:sldId id="2134805598" r:id="rId37"/>
    <p:sldId id="2134805600" r:id="rId38"/>
    <p:sldId id="2134805601" r:id="rId39"/>
    <p:sldId id="2134805602" r:id="rId40"/>
    <p:sldId id="2134805603" r:id="rId41"/>
    <p:sldId id="2134805606" r:id="rId42"/>
    <p:sldId id="2134805605" r:id="rId43"/>
    <p:sldId id="2134805634" r:id="rId44"/>
    <p:sldId id="2134805636" r:id="rId45"/>
    <p:sldId id="2076137128" r:id="rId46"/>
    <p:sldId id="2134805559" r:id="rId47"/>
    <p:sldId id="2134805581" r:id="rId48"/>
    <p:sldId id="2134805560" r:id="rId49"/>
    <p:sldId id="2134805562" r:id="rId50"/>
    <p:sldId id="2134805563" r:id="rId51"/>
    <p:sldId id="2134805565" r:id="rId52"/>
    <p:sldId id="2134805566" r:id="rId53"/>
    <p:sldId id="2134805607" r:id="rId54"/>
    <p:sldId id="2134805608" r:id="rId55"/>
    <p:sldId id="2134805635" r:id="rId56"/>
    <p:sldId id="2134805637" r:id="rId57"/>
    <p:sldId id="2076137130" r:id="rId58"/>
    <p:sldId id="2134805591" r:id="rId59"/>
    <p:sldId id="2134805583" r:id="rId60"/>
    <p:sldId id="2134805586" r:id="rId61"/>
    <p:sldId id="2134805584" r:id="rId62"/>
    <p:sldId id="2134805585" r:id="rId63"/>
    <p:sldId id="2134805595" r:id="rId64"/>
    <p:sldId id="2134805593" r:id="rId65"/>
    <p:sldId id="2134805590" r:id="rId66"/>
    <p:sldId id="2134805596" r:id="rId67"/>
    <p:sldId id="2134805592" r:id="rId68"/>
    <p:sldId id="2134805589" r:id="rId69"/>
    <p:sldId id="2134805594" r:id="rId70"/>
    <p:sldId id="4950" r:id="rId71"/>
    <p:sldId id="4926" r:id="rId72"/>
    <p:sldId id="4928" r:id="rId73"/>
    <p:sldId id="4929" r:id="rId74"/>
    <p:sldId id="4930" r:id="rId75"/>
    <p:sldId id="4931" r:id="rId76"/>
    <p:sldId id="4932" r:id="rId77"/>
    <p:sldId id="4933" r:id="rId78"/>
    <p:sldId id="4991" r:id="rId79"/>
    <p:sldId id="5027" r:id="rId80"/>
    <p:sldId id="2134805615" r:id="rId81"/>
    <p:sldId id="2134805616" r:id="rId82"/>
    <p:sldId id="2134805617" r:id="rId83"/>
    <p:sldId id="2134805618" r:id="rId84"/>
    <p:sldId id="2134805619" r:id="rId85"/>
    <p:sldId id="2134805620" r:id="rId86"/>
    <p:sldId id="2134805621" r:id="rId87"/>
    <p:sldId id="2134805622" r:id="rId88"/>
    <p:sldId id="2134805623" r:id="rId89"/>
    <p:sldId id="2134805624" r:id="rId90"/>
    <p:sldId id="2134805625" r:id="rId91"/>
    <p:sldId id="2134805626" r:id="rId92"/>
    <p:sldId id="2134805627" r:id="rId93"/>
    <p:sldId id="2134805628" r:id="rId94"/>
    <p:sldId id="2134805629" r:id="rId95"/>
    <p:sldId id="2134805630" r:id="rId96"/>
    <p:sldId id="678" r:id="rId97"/>
    <p:sldId id="683" r:id="rId98"/>
    <p:sldId id="3139" r:id="rId99"/>
    <p:sldId id="3140" r:id="rId100"/>
    <p:sldId id="2595" r:id="rId101"/>
    <p:sldId id="3151" r:id="rId102"/>
    <p:sldId id="3152" r:id="rId103"/>
    <p:sldId id="3153" r:id="rId104"/>
    <p:sldId id="2582" r:id="rId105"/>
    <p:sldId id="2583" r:id="rId106"/>
    <p:sldId id="3161" r:id="rId107"/>
    <p:sldId id="3162" r:id="rId108"/>
    <p:sldId id="3166" r:id="rId109"/>
    <p:sldId id="3167" r:id="rId110"/>
    <p:sldId id="3155" r:id="rId111"/>
    <p:sldId id="3169" r:id="rId112"/>
    <p:sldId id="3172" r:id="rId113"/>
    <p:sldId id="3149" r:id="rId114"/>
    <p:sldId id="11962" r:id="rId115"/>
    <p:sldId id="3160" r:id="rId116"/>
    <p:sldId id="11964" r:id="rId117"/>
    <p:sldId id="11975" r:id="rId118"/>
    <p:sldId id="11976" r:id="rId119"/>
    <p:sldId id="11953" r:id="rId120"/>
    <p:sldId id="11968" r:id="rId121"/>
    <p:sldId id="3201" r:id="rId122"/>
    <p:sldId id="3164" r:id="rId123"/>
    <p:sldId id="2076137135" r:id="rId124"/>
    <p:sldId id="3194" r:id="rId125"/>
    <p:sldId id="3204" r:id="rId126"/>
    <p:sldId id="3187" r:id="rId127"/>
    <p:sldId id="2581" r:id="rId128"/>
    <p:sldId id="2076136257" r:id="rId129"/>
    <p:sldId id="2588" r:id="rId130"/>
    <p:sldId id="2590" r:id="rId131"/>
    <p:sldId id="11982" r:id="rId132"/>
    <p:sldId id="11952" r:id="rId133"/>
    <p:sldId id="11954" r:id="rId134"/>
    <p:sldId id="2076137136" r:id="rId135"/>
    <p:sldId id="3191" r:id="rId136"/>
    <p:sldId id="2076137137" r:id="rId137"/>
    <p:sldId id="3192" r:id="rId138"/>
    <p:sldId id="2591" r:id="rId139"/>
    <p:sldId id="2076137138" r:id="rId140"/>
    <p:sldId id="2585" r:id="rId141"/>
    <p:sldId id="2076137139" r:id="rId142"/>
    <p:sldId id="3230" r:id="rId143"/>
    <p:sldId id="3207" r:id="rId144"/>
    <p:sldId id="11981" r:id="rId145"/>
    <p:sldId id="2076137140" r:id="rId146"/>
    <p:sldId id="3188" r:id="rId147"/>
    <p:sldId id="3185"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134805631"/>
            <p14:sldId id="2134805632"/>
            <p14:sldId id="2134805633"/>
            <p14:sldId id="2134805638"/>
            <p14:sldId id="2076137126"/>
            <p14:sldId id="2076137127"/>
          </p14:sldIdLst>
        </p14:section>
        <p14:section name="CORE DATA CONCEPTS" id="{C81F6B58-1876-9145-8004-1F7757530710}">
          <p14:sldIdLst>
            <p14:sldId id="263"/>
            <p14:sldId id="2134805556"/>
            <p14:sldId id="2134805557"/>
            <p14:sldId id="2076137131"/>
            <p14:sldId id="2134805558"/>
            <p14:sldId id="2076137132"/>
            <p14:sldId id="2134805580"/>
          </p14:sldIdLst>
        </p14:section>
        <p14:section name="RELATIONAL DATA" id="{25DCFE05-0720-A344-8AA2-C1FF9A9CE275}">
          <p14:sldIdLst>
            <p14:sldId id="2076137141"/>
            <p14:sldId id="2134805567"/>
            <p14:sldId id="2134805568"/>
            <p14:sldId id="2134805582"/>
            <p14:sldId id="2134805577"/>
            <p14:sldId id="2134805572"/>
            <p14:sldId id="2134805575"/>
            <p14:sldId id="2134805576"/>
            <p14:sldId id="2134805574"/>
            <p14:sldId id="2134805599"/>
            <p14:sldId id="2134805597"/>
            <p14:sldId id="2134805598"/>
            <p14:sldId id="2134805600"/>
            <p14:sldId id="2134805601"/>
            <p14:sldId id="2134805602"/>
            <p14:sldId id="2134805603"/>
            <p14:sldId id="2134805606"/>
            <p14:sldId id="2134805605"/>
            <p14:sldId id="2134805634"/>
            <p14:sldId id="2134805636"/>
          </p14:sldIdLst>
        </p14:section>
        <p14:section name="NON-RELATIONAL DATA" id="{F5ADE880-1A7A-1E49-AC98-7D1A28ACE0A7}">
          <p14:sldIdLst>
            <p14:sldId id="2076137128"/>
            <p14:sldId id="2134805559"/>
            <p14:sldId id="2134805581"/>
            <p14:sldId id="2134805560"/>
            <p14:sldId id="2134805562"/>
            <p14:sldId id="2134805563"/>
            <p14:sldId id="2134805565"/>
            <p14:sldId id="2134805566"/>
            <p14:sldId id="2134805607"/>
            <p14:sldId id="2134805608"/>
            <p14:sldId id="2134805635"/>
            <p14:sldId id="2134805637"/>
          </p14:sldIdLst>
        </p14:section>
        <p14:section name="DATA ANALYTICS" id="{762F61DF-3822-EC49-9A03-77024B640C18}">
          <p14:sldIdLst>
            <p14:sldId id="2076137130"/>
            <p14:sldId id="2134805591"/>
            <p14:sldId id="2134805583"/>
            <p14:sldId id="2134805586"/>
            <p14:sldId id="2134805584"/>
            <p14:sldId id="2134805585"/>
            <p14:sldId id="2134805595"/>
            <p14:sldId id="2134805593"/>
            <p14:sldId id="2134805590"/>
            <p14:sldId id="2134805596"/>
            <p14:sldId id="2134805592"/>
            <p14:sldId id="2134805589"/>
            <p14:sldId id="2134805594"/>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PRACTICE QUESTIONS" id="{6AB5555C-AC17-3D42-8B0B-3C9D4CC370D2}">
          <p14:sldIdLst>
            <p14:sldId id="2134805615"/>
            <p14:sldId id="2134805616"/>
            <p14:sldId id="2134805617"/>
            <p14:sldId id="2134805618"/>
            <p14:sldId id="2134805619"/>
            <p14:sldId id="2134805620"/>
            <p14:sldId id="2134805621"/>
            <p14:sldId id="2134805622"/>
            <p14:sldId id="2134805623"/>
            <p14:sldId id="2134805624"/>
            <p14:sldId id="2134805625"/>
            <p14:sldId id="2134805626"/>
            <p14:sldId id="2134805627"/>
            <p14:sldId id="2134805628"/>
            <p14:sldId id="2134805629"/>
            <p14:sldId id="2134805630"/>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5256" autoAdjust="0"/>
  </p:normalViewPr>
  <p:slideViewPr>
    <p:cSldViewPr snapToGrid="0" snapToObjects="1">
      <p:cViewPr varScale="1">
        <p:scale>
          <a:sx n="104" d="100"/>
          <a:sy n="104" d="100"/>
        </p:scale>
        <p:origin x="318" y="102"/>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3/1/2021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108</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111</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3/1/2021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3/1/2021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131</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3/1/2021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3.emf"/><Relationship Id="rId4" Type="http://schemas.openxmlformats.org/officeDocument/2006/relationships/image" Target="../media/image132.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19.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0.wmf"/><Relationship Id="rId4" Type="http://schemas.openxmlformats.org/officeDocument/2006/relationships/image" Target="../media/image13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1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emf"/><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emf"/><Relationship Id="rId4" Type="http://schemas.openxmlformats.org/officeDocument/2006/relationships/image" Target="../media/image34.png"/><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0.xml"/><Relationship Id="rId7" Type="http://schemas.openxmlformats.org/officeDocument/2006/relationships/image" Target="../media/image12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1.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What is an Azure Data Engineer?</a:t>
            </a:r>
          </a:p>
        </p:txBody>
      </p:sp>
      <p:sp>
        <p:nvSpPr>
          <p:cNvPr id="3" name="Content Placeholder 2">
            <a:extLst>
              <a:ext uri="{FF2B5EF4-FFF2-40B4-BE49-F238E27FC236}">
                <a16:creationId xmlns:a16="http://schemas.microsoft.com/office/drawing/2014/main" id="{5B9479D8-C820-7847-B368-E92263D5B270}"/>
              </a:ext>
            </a:extLst>
          </p:cNvPr>
          <p:cNvSpPr>
            <a:spLocks noGrp="1"/>
          </p:cNvSpPr>
          <p:nvPr>
            <p:ph idx="1"/>
          </p:nvPr>
        </p:nvSpPr>
        <p:spPr/>
        <p:txBody>
          <a:bodyPr/>
          <a:lstStyle/>
          <a:p>
            <a:r>
              <a:rPr lang="en-US" dirty="0"/>
              <a:t>Design and implement the management, monitoring, security, and privacy of data using the full stack of data services</a:t>
            </a:r>
          </a:p>
          <a:p>
            <a:pPr lvl="1"/>
            <a:r>
              <a:rPr lang="en-US" dirty="0"/>
              <a:t>“Builds and tunes data pipelines”</a:t>
            </a:r>
          </a:p>
          <a:p>
            <a:pPr lvl="1"/>
            <a:r>
              <a:rPr lang="en-US" dirty="0"/>
              <a:t>“Implements, monitors, and optimizes data platforms”</a:t>
            </a:r>
          </a:p>
          <a:p>
            <a:pPr lvl="1"/>
            <a:r>
              <a:rPr lang="en-US" dirty="0"/>
              <a:t>“Has solid knowledge of SQL, Python, or Scala”</a:t>
            </a:r>
          </a:p>
          <a:p>
            <a:r>
              <a:rPr lang="en-US" dirty="0"/>
              <a:t>The Azure Data Scientist consumes the data the Engineer provides</a:t>
            </a:r>
          </a:p>
        </p:txBody>
      </p:sp>
    </p:spTree>
    <p:extLst>
      <p:ext uri="{BB962C8B-B14F-4D97-AF65-F5344CB8AC3E}">
        <p14:creationId xmlns:p14="http://schemas.microsoft.com/office/powerpoint/2010/main" val="2609386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256032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1084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28708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4289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31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19416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371627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br>
              <a:rPr lang="en-US" dirty="0"/>
            </a:br>
            <a:endParaRPr lang="en-US" dirty="0"/>
          </a:p>
        </p:txBody>
      </p:sp>
    </p:spTree>
    <p:extLst>
      <p:ext uri="{BB962C8B-B14F-4D97-AF65-F5344CB8AC3E}">
        <p14:creationId xmlns:p14="http://schemas.microsoft.com/office/powerpoint/2010/main" val="220831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22062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285014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355643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47751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Data types</a:t>
            </a:r>
          </a:p>
          <a:p>
            <a:r>
              <a:rPr lang="en-US" dirty="0"/>
              <a:t>Non-relational data</a:t>
            </a:r>
          </a:p>
          <a:p>
            <a:r>
              <a:rPr lang="en-US" dirty="0"/>
              <a:t>Relational data</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408371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277397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372743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89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Server in an Azure VM</a:t>
            </a:r>
          </a:p>
        </p:txBody>
      </p:sp>
      <p:sp>
        <p:nvSpPr>
          <p:cNvPr id="2" name="AutoShape 2">
            <a:extLst>
              <a:ext uri="{FF2B5EF4-FFF2-40B4-BE49-F238E27FC236}">
                <a16:creationId xmlns:a16="http://schemas.microsoft.com/office/drawing/2014/main" id="{FF323631-C2AC-4BEC-A53C-7E8BAED99DB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2B666E58-01B9-43DB-BDE9-DAF3AB0DCEA7}"/>
              </a:ext>
            </a:extLst>
          </p:cNvPr>
          <p:cNvPicPr>
            <a:picLocks noChangeAspect="1"/>
          </p:cNvPicPr>
          <p:nvPr/>
        </p:nvPicPr>
        <p:blipFill>
          <a:blip r:embed="rId2"/>
          <a:stretch>
            <a:fillRect/>
          </a:stretch>
        </p:blipFill>
        <p:spPr>
          <a:xfrm>
            <a:off x="673598" y="768371"/>
            <a:ext cx="7796803" cy="3911557"/>
          </a:xfrm>
          <a:prstGeom prst="rect">
            <a:avLst/>
          </a:prstGeom>
        </p:spPr>
      </p:pic>
    </p:spTree>
    <p:extLst>
      <p:ext uri="{BB962C8B-B14F-4D97-AF65-F5344CB8AC3E}">
        <p14:creationId xmlns:p14="http://schemas.microsoft.com/office/powerpoint/2010/main" val="39730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a:t>
            </a:r>
          </a:p>
        </p:txBody>
      </p:sp>
      <p:pic>
        <p:nvPicPr>
          <p:cNvPr id="1026" name="Picture 2" descr="active geo-replication">
            <a:extLst>
              <a:ext uri="{FF2B5EF4-FFF2-40B4-BE49-F238E27FC236}">
                <a16:creationId xmlns:a16="http://schemas.microsoft.com/office/drawing/2014/main" id="{BE75F335-A74E-4560-B0BA-4A64B553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68" y="760262"/>
            <a:ext cx="5824036" cy="411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1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DB Managed Instance</a:t>
            </a:r>
          </a:p>
        </p:txBody>
      </p:sp>
      <p:pic>
        <p:nvPicPr>
          <p:cNvPr id="2050" name="Picture 2" descr="Entities in connectivity architecture">
            <a:extLst>
              <a:ext uri="{FF2B5EF4-FFF2-40B4-BE49-F238E27FC236}">
                <a16:creationId xmlns:a16="http://schemas.microsoft.com/office/drawing/2014/main" id="{7AD5D70F-63C9-4576-9B25-6D125B41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3042"/>
            <a:ext cx="7245350" cy="376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3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Data Sync for Azure</a:t>
            </a:r>
          </a:p>
        </p:txBody>
      </p:sp>
      <p:pic>
        <p:nvPicPr>
          <p:cNvPr id="3074" name="Picture 2" descr="DB hosted At Azure">
            <a:extLst>
              <a:ext uri="{FF2B5EF4-FFF2-40B4-BE49-F238E27FC236}">
                <a16:creationId xmlns:a16="http://schemas.microsoft.com/office/drawing/2014/main" id="{D76FC2EC-8020-4A56-B9CE-006D954F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7" y="697445"/>
            <a:ext cx="5305425" cy="38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0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SQL Pool/Azure SQL Data Warehouse</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Data analytics</a:t>
            </a:r>
          </a:p>
          <a:p>
            <a:r>
              <a:rPr lang="en-US" dirty="0"/>
              <a:t>Monitoring</a:t>
            </a:r>
          </a:p>
          <a:p>
            <a:r>
              <a:rPr lang="en-US" dirty="0"/>
              <a:t>DP-200 practice questions</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07091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31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76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488781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112518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31125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364406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172004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199393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21758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96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556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Request Units (RUs)</a:t>
            </a:r>
          </a:p>
        </p:txBody>
      </p:sp>
      <p:pic>
        <p:nvPicPr>
          <p:cNvPr id="3074" name="Picture 2" descr="Database operations consume Request Units">
            <a:extLst>
              <a:ext uri="{FF2B5EF4-FFF2-40B4-BE49-F238E27FC236}">
                <a16:creationId xmlns:a16="http://schemas.microsoft.com/office/drawing/2014/main" id="{0F5D171D-BEA8-4EB2-83C5-10146838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45" y="723804"/>
            <a:ext cx="6975475" cy="403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8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Partitioning</a:t>
            </a:r>
          </a:p>
        </p:txBody>
      </p:sp>
      <p:pic>
        <p:nvPicPr>
          <p:cNvPr id="5122" name="Picture 2" descr="An image that demonstrates Azure Cosmos DB partitioning">
            <a:extLst>
              <a:ext uri="{FF2B5EF4-FFF2-40B4-BE49-F238E27FC236}">
                <a16:creationId xmlns:a16="http://schemas.microsoft.com/office/drawing/2014/main" id="{BD9A49EE-54E7-46AC-8E40-F6C71B1CD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4884"/>
            <a:ext cx="6278563" cy="4289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92DDE1-6823-4674-BF39-A9A0763AD4C1}"/>
              </a:ext>
            </a:extLst>
          </p:cNvPr>
          <p:cNvSpPr txBox="1"/>
          <p:nvPr/>
        </p:nvSpPr>
        <p:spPr>
          <a:xfrm>
            <a:off x="98425" y="1002089"/>
            <a:ext cx="1593850" cy="3139321"/>
          </a:xfrm>
          <a:prstGeom prst="rect">
            <a:avLst/>
          </a:prstGeom>
          <a:noFill/>
        </p:spPr>
        <p:txBody>
          <a:bodyPr wrap="square" rtlCol="0">
            <a:spAutoFit/>
          </a:bodyPr>
          <a:lstStyle/>
          <a:p>
            <a:r>
              <a:rPr lang="en-US" dirty="0"/>
              <a:t>Partition key:</a:t>
            </a:r>
          </a:p>
          <a:p>
            <a:r>
              <a:rPr lang="en-US" dirty="0"/>
              <a:t>* Value that doesn't change</a:t>
            </a:r>
          </a:p>
          <a:p>
            <a:endParaRPr lang="en-US" dirty="0"/>
          </a:p>
          <a:p>
            <a:r>
              <a:rPr lang="en-US" dirty="0"/>
              <a:t>* High cardinality</a:t>
            </a:r>
          </a:p>
          <a:p>
            <a:endParaRPr lang="en-US" dirty="0"/>
          </a:p>
          <a:p>
            <a:r>
              <a:rPr lang="en-US" dirty="0"/>
              <a:t>* SPs support ACID transactions</a:t>
            </a:r>
          </a:p>
        </p:txBody>
      </p:sp>
    </p:spTree>
    <p:extLst>
      <p:ext uri="{BB962C8B-B14F-4D97-AF65-F5344CB8AC3E}">
        <p14:creationId xmlns:p14="http://schemas.microsoft.com/office/powerpoint/2010/main" val="262311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Consistency Levels</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https://timw.info/fhq</a:t>
            </a:r>
          </a:p>
        </p:txBody>
      </p:sp>
      <p:pic>
        <p:nvPicPr>
          <p:cNvPr id="5" name="Picture 4">
            <a:extLst>
              <a:ext uri="{FF2B5EF4-FFF2-40B4-BE49-F238E27FC236}">
                <a16:creationId xmlns:a16="http://schemas.microsoft.com/office/drawing/2014/main" id="{CB26A98D-A859-4CF9-8634-6F13CF1D4176}"/>
              </a:ext>
            </a:extLst>
          </p:cNvPr>
          <p:cNvPicPr>
            <a:picLocks noChangeAspect="1"/>
          </p:cNvPicPr>
          <p:nvPr/>
        </p:nvPicPr>
        <p:blipFill>
          <a:blip r:embed="rId2"/>
          <a:stretch>
            <a:fillRect/>
          </a:stretch>
        </p:blipFill>
        <p:spPr>
          <a:xfrm>
            <a:off x="105124" y="684845"/>
            <a:ext cx="3819176" cy="671288"/>
          </a:xfrm>
          <a:prstGeom prst="rect">
            <a:avLst/>
          </a:prstGeom>
          <a:ln>
            <a:solidFill>
              <a:schemeClr val="tx1"/>
            </a:solidFill>
          </a:ln>
        </p:spPr>
      </p:pic>
      <p:pic>
        <p:nvPicPr>
          <p:cNvPr id="7" name="Picture 6">
            <a:extLst>
              <a:ext uri="{FF2B5EF4-FFF2-40B4-BE49-F238E27FC236}">
                <a16:creationId xmlns:a16="http://schemas.microsoft.com/office/drawing/2014/main" id="{A5F82F01-F368-4983-A352-DCF757B2C79E}"/>
              </a:ext>
            </a:extLst>
          </p:cNvPr>
          <p:cNvPicPr>
            <a:picLocks noChangeAspect="1"/>
          </p:cNvPicPr>
          <p:nvPr/>
        </p:nvPicPr>
        <p:blipFill>
          <a:blip r:embed="rId3"/>
          <a:stretch>
            <a:fillRect/>
          </a:stretch>
        </p:blipFill>
        <p:spPr>
          <a:xfrm>
            <a:off x="105124" y="2339439"/>
            <a:ext cx="4044950" cy="1083589"/>
          </a:xfrm>
          <a:prstGeom prst="rect">
            <a:avLst/>
          </a:prstGeom>
          <a:ln>
            <a:solidFill>
              <a:schemeClr val="tx1"/>
            </a:solidFill>
          </a:ln>
        </p:spPr>
      </p:pic>
      <p:pic>
        <p:nvPicPr>
          <p:cNvPr id="9" name="Picture 8">
            <a:extLst>
              <a:ext uri="{FF2B5EF4-FFF2-40B4-BE49-F238E27FC236}">
                <a16:creationId xmlns:a16="http://schemas.microsoft.com/office/drawing/2014/main" id="{167C7ECB-A93B-4A56-92CF-8BF1B6C81E2A}"/>
              </a:ext>
            </a:extLst>
          </p:cNvPr>
          <p:cNvPicPr>
            <a:picLocks noChangeAspect="1"/>
          </p:cNvPicPr>
          <p:nvPr/>
        </p:nvPicPr>
        <p:blipFill>
          <a:blip r:embed="rId4"/>
          <a:stretch>
            <a:fillRect/>
          </a:stretch>
        </p:blipFill>
        <p:spPr>
          <a:xfrm>
            <a:off x="105124" y="1406363"/>
            <a:ext cx="3958876" cy="865798"/>
          </a:xfrm>
          <a:prstGeom prst="rect">
            <a:avLst/>
          </a:prstGeom>
          <a:ln>
            <a:solidFill>
              <a:schemeClr val="tx1"/>
            </a:solidFill>
          </a:ln>
        </p:spPr>
      </p:pic>
      <p:pic>
        <p:nvPicPr>
          <p:cNvPr id="11" name="Picture 10">
            <a:extLst>
              <a:ext uri="{FF2B5EF4-FFF2-40B4-BE49-F238E27FC236}">
                <a16:creationId xmlns:a16="http://schemas.microsoft.com/office/drawing/2014/main" id="{C97C9B33-61D1-43A8-ABF6-5B4C1AEE9C7B}"/>
              </a:ext>
            </a:extLst>
          </p:cNvPr>
          <p:cNvPicPr>
            <a:picLocks noChangeAspect="1"/>
          </p:cNvPicPr>
          <p:nvPr/>
        </p:nvPicPr>
        <p:blipFill>
          <a:blip r:embed="rId5"/>
          <a:stretch>
            <a:fillRect/>
          </a:stretch>
        </p:blipFill>
        <p:spPr>
          <a:xfrm>
            <a:off x="105124" y="3467276"/>
            <a:ext cx="3768375" cy="719357"/>
          </a:xfrm>
          <a:prstGeom prst="rect">
            <a:avLst/>
          </a:prstGeom>
          <a:ln>
            <a:solidFill>
              <a:schemeClr val="tx1"/>
            </a:solidFill>
          </a:ln>
        </p:spPr>
      </p:pic>
      <p:sp>
        <p:nvSpPr>
          <p:cNvPr id="12" name="TextBox 11">
            <a:extLst>
              <a:ext uri="{FF2B5EF4-FFF2-40B4-BE49-F238E27FC236}">
                <a16:creationId xmlns:a16="http://schemas.microsoft.com/office/drawing/2014/main" id="{1F092F69-84A8-46E0-8CB2-2E4D017EF168}"/>
              </a:ext>
            </a:extLst>
          </p:cNvPr>
          <p:cNvSpPr txBox="1"/>
          <p:nvPr/>
        </p:nvSpPr>
        <p:spPr>
          <a:xfrm>
            <a:off x="4271545" y="817681"/>
            <a:ext cx="796500" cy="369332"/>
          </a:xfrm>
          <a:prstGeom prst="rect">
            <a:avLst/>
          </a:prstGeom>
          <a:noFill/>
        </p:spPr>
        <p:txBody>
          <a:bodyPr wrap="none" rtlCol="0">
            <a:spAutoFit/>
          </a:bodyPr>
          <a:lstStyle/>
          <a:p>
            <a:r>
              <a:rPr lang="en-US" dirty="0">
                <a:solidFill>
                  <a:srgbClr val="0070C0"/>
                </a:solidFill>
              </a:rPr>
              <a:t>Strong</a:t>
            </a:r>
          </a:p>
        </p:txBody>
      </p:sp>
      <p:sp>
        <p:nvSpPr>
          <p:cNvPr id="14" name="TextBox 13">
            <a:extLst>
              <a:ext uri="{FF2B5EF4-FFF2-40B4-BE49-F238E27FC236}">
                <a16:creationId xmlns:a16="http://schemas.microsoft.com/office/drawing/2014/main" id="{BC8E3E6B-98FD-43CE-94EC-AEED01384E8D}"/>
              </a:ext>
            </a:extLst>
          </p:cNvPr>
          <p:cNvSpPr txBox="1"/>
          <p:nvPr/>
        </p:nvSpPr>
        <p:spPr>
          <a:xfrm>
            <a:off x="4271545" y="1707640"/>
            <a:ext cx="1945148" cy="369332"/>
          </a:xfrm>
          <a:prstGeom prst="rect">
            <a:avLst/>
          </a:prstGeom>
          <a:noFill/>
        </p:spPr>
        <p:txBody>
          <a:bodyPr wrap="none" rtlCol="0">
            <a:spAutoFit/>
          </a:bodyPr>
          <a:lstStyle/>
          <a:p>
            <a:r>
              <a:rPr lang="en-US" dirty="0">
                <a:solidFill>
                  <a:srgbClr val="0070C0"/>
                </a:solidFill>
              </a:rPr>
              <a:t>Bounded</a:t>
            </a:r>
            <a:r>
              <a:rPr lang="en-US" sz="1200" dirty="0">
                <a:solidFill>
                  <a:srgbClr val="0070C0"/>
                </a:solidFill>
              </a:rPr>
              <a:t> </a:t>
            </a:r>
            <a:r>
              <a:rPr lang="en-US" dirty="0">
                <a:solidFill>
                  <a:srgbClr val="0070C0"/>
                </a:solidFill>
              </a:rPr>
              <a:t>Staleness</a:t>
            </a:r>
          </a:p>
        </p:txBody>
      </p:sp>
      <p:sp>
        <p:nvSpPr>
          <p:cNvPr id="15" name="TextBox 14">
            <a:extLst>
              <a:ext uri="{FF2B5EF4-FFF2-40B4-BE49-F238E27FC236}">
                <a16:creationId xmlns:a16="http://schemas.microsoft.com/office/drawing/2014/main" id="{52B6618A-8589-48B3-A338-5FE9A016D63A}"/>
              </a:ext>
            </a:extLst>
          </p:cNvPr>
          <p:cNvSpPr txBox="1"/>
          <p:nvPr/>
        </p:nvSpPr>
        <p:spPr>
          <a:xfrm>
            <a:off x="4271545" y="2685041"/>
            <a:ext cx="881973" cy="369332"/>
          </a:xfrm>
          <a:prstGeom prst="rect">
            <a:avLst/>
          </a:prstGeom>
          <a:noFill/>
        </p:spPr>
        <p:txBody>
          <a:bodyPr wrap="none" rtlCol="0">
            <a:spAutoFit/>
          </a:bodyPr>
          <a:lstStyle/>
          <a:p>
            <a:r>
              <a:rPr lang="en-US" dirty="0">
                <a:solidFill>
                  <a:srgbClr val="0070C0"/>
                </a:solidFill>
              </a:rPr>
              <a:t>Session</a:t>
            </a:r>
          </a:p>
        </p:txBody>
      </p:sp>
      <p:sp>
        <p:nvSpPr>
          <p:cNvPr id="16" name="TextBox 15">
            <a:extLst>
              <a:ext uri="{FF2B5EF4-FFF2-40B4-BE49-F238E27FC236}">
                <a16:creationId xmlns:a16="http://schemas.microsoft.com/office/drawing/2014/main" id="{90F684B1-3821-48EA-8A79-357DB32F4C10}"/>
              </a:ext>
            </a:extLst>
          </p:cNvPr>
          <p:cNvSpPr txBox="1"/>
          <p:nvPr/>
        </p:nvSpPr>
        <p:spPr>
          <a:xfrm>
            <a:off x="4271545" y="3659105"/>
            <a:ext cx="1735347" cy="369332"/>
          </a:xfrm>
          <a:prstGeom prst="rect">
            <a:avLst/>
          </a:prstGeom>
          <a:noFill/>
        </p:spPr>
        <p:txBody>
          <a:bodyPr wrap="none" rtlCol="0">
            <a:spAutoFit/>
          </a:bodyPr>
          <a:lstStyle/>
          <a:p>
            <a:r>
              <a:rPr lang="en-US" dirty="0">
                <a:solidFill>
                  <a:srgbClr val="0070C0"/>
                </a:solidFill>
              </a:rPr>
              <a:t>Consistent</a:t>
            </a:r>
            <a:r>
              <a:rPr lang="en-US" sz="1200" dirty="0">
                <a:solidFill>
                  <a:srgbClr val="0070C0"/>
                </a:solidFill>
              </a:rPr>
              <a:t> </a:t>
            </a:r>
            <a:r>
              <a:rPr lang="en-US" dirty="0">
                <a:solidFill>
                  <a:srgbClr val="0070C0"/>
                </a:solidFill>
              </a:rPr>
              <a:t>Prefix</a:t>
            </a:r>
          </a:p>
        </p:txBody>
      </p:sp>
      <p:pic>
        <p:nvPicPr>
          <p:cNvPr id="17" name="Picture 16">
            <a:extLst>
              <a:ext uri="{FF2B5EF4-FFF2-40B4-BE49-F238E27FC236}">
                <a16:creationId xmlns:a16="http://schemas.microsoft.com/office/drawing/2014/main" id="{3A2C5DAA-F4C5-4D46-A013-5843E977A420}"/>
              </a:ext>
            </a:extLst>
          </p:cNvPr>
          <p:cNvPicPr>
            <a:picLocks noChangeAspect="1"/>
          </p:cNvPicPr>
          <p:nvPr/>
        </p:nvPicPr>
        <p:blipFill>
          <a:blip r:embed="rId6"/>
          <a:stretch>
            <a:fillRect/>
          </a:stretch>
        </p:blipFill>
        <p:spPr>
          <a:xfrm>
            <a:off x="1660875" y="4240720"/>
            <a:ext cx="3768375" cy="865707"/>
          </a:xfrm>
          <a:prstGeom prst="rect">
            <a:avLst/>
          </a:prstGeom>
          <a:ln>
            <a:solidFill>
              <a:schemeClr val="tx1"/>
            </a:solidFill>
          </a:ln>
        </p:spPr>
      </p:pic>
      <p:sp>
        <p:nvSpPr>
          <p:cNvPr id="19" name="TextBox 18">
            <a:extLst>
              <a:ext uri="{FF2B5EF4-FFF2-40B4-BE49-F238E27FC236}">
                <a16:creationId xmlns:a16="http://schemas.microsoft.com/office/drawing/2014/main" id="{351EC110-5FC4-44ED-A421-85A08F8B6112}"/>
              </a:ext>
            </a:extLst>
          </p:cNvPr>
          <p:cNvSpPr txBox="1"/>
          <p:nvPr/>
        </p:nvSpPr>
        <p:spPr>
          <a:xfrm>
            <a:off x="5473700" y="4523278"/>
            <a:ext cx="990849" cy="369332"/>
          </a:xfrm>
          <a:prstGeom prst="rect">
            <a:avLst/>
          </a:prstGeom>
          <a:noFill/>
        </p:spPr>
        <p:txBody>
          <a:bodyPr wrap="none" rtlCol="0">
            <a:spAutoFit/>
          </a:bodyPr>
          <a:lstStyle/>
          <a:p>
            <a:r>
              <a:rPr lang="en-US" dirty="0">
                <a:solidFill>
                  <a:srgbClr val="0070C0"/>
                </a:solidFill>
              </a:rPr>
              <a:t>Eventual</a:t>
            </a:r>
          </a:p>
        </p:txBody>
      </p:sp>
      <p:pic>
        <p:nvPicPr>
          <p:cNvPr id="20" name="Picture 19">
            <a:extLst>
              <a:ext uri="{FF2B5EF4-FFF2-40B4-BE49-F238E27FC236}">
                <a16:creationId xmlns:a16="http://schemas.microsoft.com/office/drawing/2014/main" id="{2EBFC034-687B-4320-8D30-305ED2F9E282}"/>
              </a:ext>
            </a:extLst>
          </p:cNvPr>
          <p:cNvPicPr>
            <a:picLocks noChangeAspect="1"/>
          </p:cNvPicPr>
          <p:nvPr/>
        </p:nvPicPr>
        <p:blipFill>
          <a:blip r:embed="rId7"/>
          <a:stretch>
            <a:fillRect/>
          </a:stretch>
        </p:blipFill>
        <p:spPr>
          <a:xfrm>
            <a:off x="5638971" y="2066092"/>
            <a:ext cx="3144262" cy="1083589"/>
          </a:xfrm>
          <a:prstGeom prst="rect">
            <a:avLst/>
          </a:prstGeom>
        </p:spPr>
      </p:pic>
    </p:spTree>
    <p:extLst>
      <p:ext uri="{BB962C8B-B14F-4D97-AF65-F5344CB8AC3E}">
        <p14:creationId xmlns:p14="http://schemas.microsoft.com/office/powerpoint/2010/main" val="216673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Cosmos DB Resource Model</a:t>
            </a:r>
          </a:p>
        </p:txBody>
      </p:sp>
      <p:sp>
        <p:nvSpPr>
          <p:cNvPr id="2" name="TextBox 1">
            <a:extLst>
              <a:ext uri="{FF2B5EF4-FFF2-40B4-BE49-F238E27FC236}">
                <a16:creationId xmlns:a16="http://schemas.microsoft.com/office/drawing/2014/main" id="{88206F9E-25C8-494B-A1A7-EB4D031CDD8F}"/>
              </a:ext>
            </a:extLst>
          </p:cNvPr>
          <p:cNvSpPr txBox="1"/>
          <p:nvPr/>
        </p:nvSpPr>
        <p:spPr>
          <a:xfrm>
            <a:off x="7397750" y="4835723"/>
            <a:ext cx="2057400" cy="307777"/>
          </a:xfrm>
          <a:prstGeom prst="rect">
            <a:avLst/>
          </a:prstGeom>
          <a:noFill/>
        </p:spPr>
        <p:txBody>
          <a:bodyPr wrap="square" rtlCol="0">
            <a:spAutoFit/>
          </a:bodyPr>
          <a:lstStyle/>
          <a:p>
            <a:r>
              <a:rPr lang="en-US" sz="1400" dirty="0">
                <a:solidFill>
                  <a:srgbClr val="0070C0"/>
                </a:solidFill>
              </a:rPr>
              <a:t>https://timw.info/ft6</a:t>
            </a:r>
          </a:p>
        </p:txBody>
      </p:sp>
      <p:sp>
        <p:nvSpPr>
          <p:cNvPr id="12" name="TextBox 11">
            <a:extLst>
              <a:ext uri="{FF2B5EF4-FFF2-40B4-BE49-F238E27FC236}">
                <a16:creationId xmlns:a16="http://schemas.microsoft.com/office/drawing/2014/main" id="{1F092F69-84A8-46E0-8CB2-2E4D017EF168}"/>
              </a:ext>
            </a:extLst>
          </p:cNvPr>
          <p:cNvSpPr txBox="1"/>
          <p:nvPr/>
        </p:nvSpPr>
        <p:spPr>
          <a:xfrm>
            <a:off x="6796206" y="1034927"/>
            <a:ext cx="1058175" cy="369332"/>
          </a:xfrm>
          <a:prstGeom prst="rect">
            <a:avLst/>
          </a:prstGeom>
          <a:noFill/>
        </p:spPr>
        <p:txBody>
          <a:bodyPr wrap="none" rtlCol="0">
            <a:spAutoFit/>
          </a:bodyPr>
          <a:lstStyle/>
          <a:p>
            <a:r>
              <a:rPr lang="en-US" dirty="0">
                <a:solidFill>
                  <a:srgbClr val="0070C0"/>
                </a:solidFill>
              </a:rPr>
              <a:t>Database</a:t>
            </a:r>
          </a:p>
        </p:txBody>
      </p:sp>
      <p:sp>
        <p:nvSpPr>
          <p:cNvPr id="14" name="TextBox 13">
            <a:extLst>
              <a:ext uri="{FF2B5EF4-FFF2-40B4-BE49-F238E27FC236}">
                <a16:creationId xmlns:a16="http://schemas.microsoft.com/office/drawing/2014/main" id="{BC8E3E6B-98FD-43CE-94EC-AEED01384E8D}"/>
              </a:ext>
            </a:extLst>
          </p:cNvPr>
          <p:cNvSpPr txBox="1"/>
          <p:nvPr/>
        </p:nvSpPr>
        <p:spPr>
          <a:xfrm>
            <a:off x="6796206" y="2387083"/>
            <a:ext cx="1104661" cy="369332"/>
          </a:xfrm>
          <a:prstGeom prst="rect">
            <a:avLst/>
          </a:prstGeom>
          <a:noFill/>
        </p:spPr>
        <p:txBody>
          <a:bodyPr wrap="none" rtlCol="0">
            <a:spAutoFit/>
          </a:bodyPr>
          <a:lstStyle/>
          <a:p>
            <a:r>
              <a:rPr lang="en-US" dirty="0">
                <a:solidFill>
                  <a:srgbClr val="0070C0"/>
                </a:solidFill>
              </a:rPr>
              <a:t>Container</a:t>
            </a:r>
          </a:p>
        </p:txBody>
      </p:sp>
      <p:sp>
        <p:nvSpPr>
          <p:cNvPr id="15" name="TextBox 14">
            <a:extLst>
              <a:ext uri="{FF2B5EF4-FFF2-40B4-BE49-F238E27FC236}">
                <a16:creationId xmlns:a16="http://schemas.microsoft.com/office/drawing/2014/main" id="{52B6618A-8589-48B3-A338-5FE9A016D63A}"/>
              </a:ext>
            </a:extLst>
          </p:cNvPr>
          <p:cNvSpPr txBox="1"/>
          <p:nvPr/>
        </p:nvSpPr>
        <p:spPr>
          <a:xfrm>
            <a:off x="6796206" y="3677095"/>
            <a:ext cx="616579" cy="369332"/>
          </a:xfrm>
          <a:prstGeom prst="rect">
            <a:avLst/>
          </a:prstGeom>
          <a:noFill/>
        </p:spPr>
        <p:txBody>
          <a:bodyPr wrap="none" rtlCol="0">
            <a:spAutoFit/>
          </a:bodyPr>
          <a:lstStyle/>
          <a:p>
            <a:r>
              <a:rPr lang="en-US" dirty="0">
                <a:solidFill>
                  <a:srgbClr val="0070C0"/>
                </a:solidFill>
              </a:rPr>
              <a:t>Item</a:t>
            </a:r>
          </a:p>
        </p:txBody>
      </p:sp>
      <p:pic>
        <p:nvPicPr>
          <p:cNvPr id="1026" name="Picture 2" descr="Hierarchy of an Azure Cosmos account">
            <a:extLst>
              <a:ext uri="{FF2B5EF4-FFF2-40B4-BE49-F238E27FC236}">
                <a16:creationId xmlns:a16="http://schemas.microsoft.com/office/drawing/2014/main" id="{8A737836-AA67-4706-85D7-F105B0F36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195" y="3186035"/>
            <a:ext cx="1627320" cy="1565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22DC8-DC7A-46F4-B7AE-BE251F8B9610}"/>
              </a:ext>
            </a:extLst>
          </p:cNvPr>
          <p:cNvPicPr>
            <a:picLocks noChangeAspect="1"/>
          </p:cNvPicPr>
          <p:nvPr/>
        </p:nvPicPr>
        <p:blipFill>
          <a:blip r:embed="rId3"/>
          <a:stretch>
            <a:fillRect/>
          </a:stretch>
        </p:blipFill>
        <p:spPr>
          <a:xfrm>
            <a:off x="314030" y="717553"/>
            <a:ext cx="5646347" cy="1120649"/>
          </a:xfrm>
          <a:prstGeom prst="rect">
            <a:avLst/>
          </a:prstGeom>
        </p:spPr>
      </p:pic>
      <p:pic>
        <p:nvPicPr>
          <p:cNvPr id="10" name="Picture 9">
            <a:extLst>
              <a:ext uri="{FF2B5EF4-FFF2-40B4-BE49-F238E27FC236}">
                <a16:creationId xmlns:a16="http://schemas.microsoft.com/office/drawing/2014/main" id="{E2783179-24AB-4BA1-8049-51B1A3E8E9C2}"/>
              </a:ext>
            </a:extLst>
          </p:cNvPr>
          <p:cNvPicPr>
            <a:picLocks noChangeAspect="1"/>
          </p:cNvPicPr>
          <p:nvPr/>
        </p:nvPicPr>
        <p:blipFill>
          <a:blip r:embed="rId4"/>
          <a:stretch>
            <a:fillRect/>
          </a:stretch>
        </p:blipFill>
        <p:spPr>
          <a:xfrm>
            <a:off x="314030" y="1957464"/>
            <a:ext cx="6390476" cy="1228571"/>
          </a:xfrm>
          <a:prstGeom prst="rect">
            <a:avLst/>
          </a:prstGeom>
        </p:spPr>
      </p:pic>
      <p:pic>
        <p:nvPicPr>
          <p:cNvPr id="18" name="Picture 17">
            <a:extLst>
              <a:ext uri="{FF2B5EF4-FFF2-40B4-BE49-F238E27FC236}">
                <a16:creationId xmlns:a16="http://schemas.microsoft.com/office/drawing/2014/main" id="{2541E822-4B17-4AD7-9840-38324B9E6F95}"/>
              </a:ext>
            </a:extLst>
          </p:cNvPr>
          <p:cNvPicPr>
            <a:picLocks noChangeAspect="1"/>
          </p:cNvPicPr>
          <p:nvPr/>
        </p:nvPicPr>
        <p:blipFill>
          <a:blip r:embed="rId5"/>
          <a:stretch>
            <a:fillRect/>
          </a:stretch>
        </p:blipFill>
        <p:spPr>
          <a:xfrm>
            <a:off x="314030" y="3322330"/>
            <a:ext cx="6123809" cy="1219048"/>
          </a:xfrm>
          <a:prstGeom prst="rect">
            <a:avLst/>
          </a:prstGeom>
        </p:spPr>
      </p:pic>
    </p:spTree>
    <p:extLst>
      <p:ext uri="{BB962C8B-B14F-4D97-AF65-F5344CB8AC3E}">
        <p14:creationId xmlns:p14="http://schemas.microsoft.com/office/powerpoint/2010/main" val="220372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432211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867715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07057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89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33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99837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322026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221915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992817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35018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401938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8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7883B-1FEC-441F-9F31-B773E913FD88}"/>
              </a:ext>
            </a:extLst>
          </p:cNvPr>
          <p:cNvPicPr>
            <a:picLocks noChangeAspect="1"/>
          </p:cNvPicPr>
          <p:nvPr/>
        </p:nvPicPr>
        <p:blipFill>
          <a:blip r:embed="rId2"/>
          <a:stretch>
            <a:fillRect/>
          </a:stretch>
        </p:blipFill>
        <p:spPr>
          <a:xfrm>
            <a:off x="1105333" y="1166988"/>
            <a:ext cx="6933333" cy="2809524"/>
          </a:xfrm>
          <a:prstGeom prst="rect">
            <a:avLst/>
          </a:prstGeom>
        </p:spPr>
      </p:pic>
    </p:spTree>
    <p:extLst>
      <p:ext uri="{BB962C8B-B14F-4D97-AF65-F5344CB8AC3E}">
        <p14:creationId xmlns:p14="http://schemas.microsoft.com/office/powerpoint/2010/main" val="347164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8C6CEE-10F4-4C7E-AFD8-082F6F592A09}"/>
              </a:ext>
            </a:extLst>
          </p:cNvPr>
          <p:cNvPicPr>
            <a:picLocks noChangeAspect="1"/>
          </p:cNvPicPr>
          <p:nvPr/>
        </p:nvPicPr>
        <p:blipFill>
          <a:blip r:embed="rId2"/>
          <a:stretch>
            <a:fillRect/>
          </a:stretch>
        </p:blipFill>
        <p:spPr>
          <a:xfrm>
            <a:off x="1536699" y="666356"/>
            <a:ext cx="6182881" cy="4127606"/>
          </a:xfrm>
          <a:prstGeom prst="rect">
            <a:avLst/>
          </a:prstGeom>
        </p:spPr>
      </p:pic>
    </p:spTree>
    <p:extLst>
      <p:ext uri="{BB962C8B-B14F-4D97-AF65-F5344CB8AC3E}">
        <p14:creationId xmlns:p14="http://schemas.microsoft.com/office/powerpoint/2010/main" val="1574022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8671149-ABBC-497C-B0B6-36C7709D7CD9}"/>
              </a:ext>
            </a:extLst>
          </p:cNvPr>
          <p:cNvPicPr>
            <a:picLocks noChangeAspect="1"/>
          </p:cNvPicPr>
          <p:nvPr/>
        </p:nvPicPr>
        <p:blipFill>
          <a:blip r:embed="rId2"/>
          <a:stretch>
            <a:fillRect/>
          </a:stretch>
        </p:blipFill>
        <p:spPr>
          <a:xfrm>
            <a:off x="889425" y="1117762"/>
            <a:ext cx="7053491" cy="2679538"/>
          </a:xfrm>
          <a:prstGeom prst="rect">
            <a:avLst/>
          </a:prstGeom>
        </p:spPr>
      </p:pic>
    </p:spTree>
    <p:extLst>
      <p:ext uri="{BB962C8B-B14F-4D97-AF65-F5344CB8AC3E}">
        <p14:creationId xmlns:p14="http://schemas.microsoft.com/office/powerpoint/2010/main" val="187421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D286F8-330A-441F-B885-D009A4646F4B}"/>
              </a:ext>
            </a:extLst>
          </p:cNvPr>
          <p:cNvPicPr>
            <a:picLocks noChangeAspect="1"/>
          </p:cNvPicPr>
          <p:nvPr/>
        </p:nvPicPr>
        <p:blipFill>
          <a:blip r:embed="rId2"/>
          <a:stretch>
            <a:fillRect/>
          </a:stretch>
        </p:blipFill>
        <p:spPr>
          <a:xfrm>
            <a:off x="2265362" y="730250"/>
            <a:ext cx="5222597" cy="4137570"/>
          </a:xfrm>
          <a:prstGeom prst="rect">
            <a:avLst/>
          </a:prstGeom>
        </p:spPr>
      </p:pic>
    </p:spTree>
    <p:extLst>
      <p:ext uri="{BB962C8B-B14F-4D97-AF65-F5344CB8AC3E}">
        <p14:creationId xmlns:p14="http://schemas.microsoft.com/office/powerpoint/2010/main" val="94840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291BF9B-7299-4C41-A26F-50B46564054C}"/>
              </a:ext>
            </a:extLst>
          </p:cNvPr>
          <p:cNvPicPr>
            <a:picLocks noChangeAspect="1"/>
          </p:cNvPicPr>
          <p:nvPr/>
        </p:nvPicPr>
        <p:blipFill>
          <a:blip r:embed="rId2"/>
          <a:stretch>
            <a:fillRect/>
          </a:stretch>
        </p:blipFill>
        <p:spPr>
          <a:xfrm>
            <a:off x="1338666" y="847940"/>
            <a:ext cx="6466667" cy="3447619"/>
          </a:xfrm>
          <a:prstGeom prst="rect">
            <a:avLst/>
          </a:prstGeom>
        </p:spPr>
      </p:pic>
    </p:spTree>
    <p:extLst>
      <p:ext uri="{BB962C8B-B14F-4D97-AF65-F5344CB8AC3E}">
        <p14:creationId xmlns:p14="http://schemas.microsoft.com/office/powerpoint/2010/main" val="1421001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1C607B-035F-4474-87AA-D47CA5E9D0D2}"/>
              </a:ext>
            </a:extLst>
          </p:cNvPr>
          <p:cNvPicPr>
            <a:picLocks noChangeAspect="1"/>
          </p:cNvPicPr>
          <p:nvPr/>
        </p:nvPicPr>
        <p:blipFill>
          <a:blip r:embed="rId2"/>
          <a:stretch>
            <a:fillRect/>
          </a:stretch>
        </p:blipFill>
        <p:spPr>
          <a:xfrm>
            <a:off x="1847850" y="826102"/>
            <a:ext cx="6038435" cy="3869457"/>
          </a:xfrm>
          <a:prstGeom prst="rect">
            <a:avLst/>
          </a:prstGeom>
        </p:spPr>
      </p:pic>
    </p:spTree>
    <p:extLst>
      <p:ext uri="{BB962C8B-B14F-4D97-AF65-F5344CB8AC3E}">
        <p14:creationId xmlns:p14="http://schemas.microsoft.com/office/powerpoint/2010/main" val="738883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4A37BD5-01F0-4531-A720-E7F63B415E13}"/>
              </a:ext>
            </a:extLst>
          </p:cNvPr>
          <p:cNvPicPr>
            <a:picLocks noChangeAspect="1"/>
          </p:cNvPicPr>
          <p:nvPr/>
        </p:nvPicPr>
        <p:blipFill>
          <a:blip r:embed="rId2"/>
          <a:stretch>
            <a:fillRect/>
          </a:stretch>
        </p:blipFill>
        <p:spPr>
          <a:xfrm>
            <a:off x="1338666" y="1195559"/>
            <a:ext cx="6466667" cy="2752381"/>
          </a:xfrm>
          <a:prstGeom prst="rect">
            <a:avLst/>
          </a:prstGeom>
        </p:spPr>
      </p:pic>
    </p:spTree>
    <p:extLst>
      <p:ext uri="{BB962C8B-B14F-4D97-AF65-F5344CB8AC3E}">
        <p14:creationId xmlns:p14="http://schemas.microsoft.com/office/powerpoint/2010/main" val="2299706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DD4CCE2-0538-4E53-96EA-B451785BCB4B}"/>
              </a:ext>
            </a:extLst>
          </p:cNvPr>
          <p:cNvPicPr>
            <a:picLocks noChangeAspect="1"/>
          </p:cNvPicPr>
          <p:nvPr/>
        </p:nvPicPr>
        <p:blipFill>
          <a:blip r:embed="rId2"/>
          <a:stretch>
            <a:fillRect/>
          </a:stretch>
        </p:blipFill>
        <p:spPr>
          <a:xfrm>
            <a:off x="2336800" y="695612"/>
            <a:ext cx="4651802" cy="4447888"/>
          </a:xfrm>
          <a:prstGeom prst="rect">
            <a:avLst/>
          </a:prstGeom>
        </p:spPr>
      </p:pic>
    </p:spTree>
    <p:extLst>
      <p:ext uri="{BB962C8B-B14F-4D97-AF65-F5344CB8AC3E}">
        <p14:creationId xmlns:p14="http://schemas.microsoft.com/office/powerpoint/2010/main" val="4229262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CECE5DB-A8E5-45F6-BF18-F6E8F4128128}"/>
              </a:ext>
            </a:extLst>
          </p:cNvPr>
          <p:cNvPicPr>
            <a:picLocks noChangeAspect="1"/>
          </p:cNvPicPr>
          <p:nvPr/>
        </p:nvPicPr>
        <p:blipFill>
          <a:blip r:embed="rId2"/>
          <a:stretch>
            <a:fillRect/>
          </a:stretch>
        </p:blipFill>
        <p:spPr>
          <a:xfrm>
            <a:off x="1367238" y="1371750"/>
            <a:ext cx="6409524" cy="2400000"/>
          </a:xfrm>
          <a:prstGeom prst="rect">
            <a:avLst/>
          </a:prstGeom>
        </p:spPr>
      </p:pic>
    </p:spTree>
    <p:extLst>
      <p:ext uri="{BB962C8B-B14F-4D97-AF65-F5344CB8AC3E}">
        <p14:creationId xmlns:p14="http://schemas.microsoft.com/office/powerpoint/2010/main" val="3384128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FDD8F9D-E41A-440F-A4EC-C494F43A6080}"/>
              </a:ext>
            </a:extLst>
          </p:cNvPr>
          <p:cNvPicPr>
            <a:picLocks noChangeAspect="1"/>
          </p:cNvPicPr>
          <p:nvPr/>
        </p:nvPicPr>
        <p:blipFill>
          <a:blip r:embed="rId2"/>
          <a:stretch>
            <a:fillRect/>
          </a:stretch>
        </p:blipFill>
        <p:spPr>
          <a:xfrm>
            <a:off x="1248190" y="752719"/>
            <a:ext cx="6647619" cy="3904762"/>
          </a:xfrm>
          <a:prstGeom prst="rect">
            <a:avLst/>
          </a:prstGeom>
        </p:spPr>
      </p:pic>
    </p:spTree>
    <p:extLst>
      <p:ext uri="{BB962C8B-B14F-4D97-AF65-F5344CB8AC3E}">
        <p14:creationId xmlns:p14="http://schemas.microsoft.com/office/powerpoint/2010/main" val="92797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27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445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7988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4196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1343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3837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8867</TotalTime>
  <Words>10180</Words>
  <Application>Microsoft Office PowerPoint</Application>
  <PresentationFormat>On-screen Show (16:9)</PresentationFormat>
  <Paragraphs>1548</Paragraphs>
  <Slides>147</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What is an Azure Data Engineer?</vt:lpstr>
      <vt:lpstr>Azure Data Scientist Associate</vt:lpstr>
      <vt:lpstr>Azure Data Fundamentals</vt:lpstr>
      <vt:lpstr> Build List and Reorder</vt:lpstr>
      <vt:lpstr> </vt:lpstr>
      <vt:lpstr>Thank you!</vt:lpstr>
      <vt:lpstr>Core Data Concepts</vt:lpstr>
      <vt:lpstr>Data Types</vt:lpstr>
      <vt:lpstr>Data Workload Types</vt:lpstr>
      <vt:lpstr>Data Processing Types</vt:lpstr>
      <vt:lpstr>Data Analytics</vt:lpstr>
      <vt:lpstr>Data Formats - JSON</vt:lpstr>
      <vt:lpstr>Query Tools</vt:lpstr>
      <vt:lpstr>Relational Data </vt:lpstr>
      <vt:lpstr>Relational Database Use Cases</vt:lpstr>
      <vt:lpstr>Relational Database Tables</vt:lpstr>
      <vt:lpstr>ACID Principle</vt:lpstr>
      <vt:lpstr>Normalization</vt:lpstr>
      <vt:lpstr>Table Relationships</vt:lpstr>
      <vt:lpstr>Indexes</vt:lpstr>
      <vt:lpstr>Views</vt:lpstr>
      <vt:lpstr>SQL Statement Categories</vt:lpstr>
      <vt:lpstr>SQL Server in an Azure VM</vt:lpstr>
      <vt:lpstr>Azure SQL Database</vt:lpstr>
      <vt:lpstr>Azure SQL DB Managed Instance</vt:lpstr>
      <vt:lpstr>SQL Data Sync for Azure</vt:lpstr>
      <vt:lpstr>Azure Synapse</vt:lpstr>
      <vt:lpstr>SQL Pool/Azure SQL Data Warehouse</vt:lpstr>
      <vt:lpstr>Azure Data Lake Storage Gen 2</vt:lpstr>
      <vt:lpstr>Azure Synapse SQL Pool (DW) Architecture</vt:lpstr>
      <vt:lpstr>Azure Synapse Table Distribution Modes</vt:lpstr>
      <vt:lpstr>Azure Synapse Table Distribution Modes</vt:lpstr>
      <vt:lpstr>Azure SQL Database Firewall Rules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Request Units (RUs)</vt:lpstr>
      <vt:lpstr>Cosmos DB Partitioning</vt:lpstr>
      <vt:lpstr>Consistency Levels</vt:lpstr>
      <vt:lpstr>Cosmos DB Resource Model</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ADLS Gen 2</vt:lpstr>
      <vt:lpstr>Azure Databricks</vt:lpstr>
      <vt:lpstr>Azure Data Factory</vt:lpstr>
      <vt:lpstr>Power BI</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189</cp:revision>
  <dcterms:created xsi:type="dcterms:W3CDTF">2015-09-28T19:52:00Z</dcterms:created>
  <dcterms:modified xsi:type="dcterms:W3CDTF">2021-03-01T17:00:01Z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